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5"/>
  </p:notesMasterIdLst>
  <p:sldIdLst>
    <p:sldId id="283" r:id="rId2"/>
    <p:sldId id="306" r:id="rId3"/>
    <p:sldId id="284" r:id="rId4"/>
    <p:sldId id="285" r:id="rId5"/>
    <p:sldId id="286" r:id="rId6"/>
    <p:sldId id="288" r:id="rId7"/>
    <p:sldId id="289" r:id="rId8"/>
    <p:sldId id="298" r:id="rId9"/>
    <p:sldId id="299" r:id="rId10"/>
    <p:sldId id="300" r:id="rId11"/>
    <p:sldId id="301" r:id="rId12"/>
    <p:sldId id="302" r:id="rId13"/>
    <p:sldId id="303" r:id="rId14"/>
    <p:sldId id="304" r:id="rId15"/>
    <p:sldId id="305" r:id="rId16"/>
    <p:sldId id="287" r:id="rId17"/>
    <p:sldId id="290" r:id="rId18"/>
    <p:sldId id="292" r:id="rId19"/>
    <p:sldId id="258" r:id="rId20"/>
    <p:sldId id="259" r:id="rId21"/>
    <p:sldId id="291" r:id="rId22"/>
    <p:sldId id="261" r:id="rId23"/>
    <p:sldId id="262" r:id="rId24"/>
    <p:sldId id="263" r:id="rId25"/>
    <p:sldId id="264" r:id="rId26"/>
    <p:sldId id="293" r:id="rId27"/>
    <p:sldId id="265" r:id="rId28"/>
    <p:sldId id="266" r:id="rId29"/>
    <p:sldId id="267" r:id="rId30"/>
    <p:sldId id="294" r:id="rId31"/>
    <p:sldId id="295" r:id="rId32"/>
    <p:sldId id="296" r:id="rId33"/>
    <p:sldId id="297" r:id="rId34"/>
  </p:sldIdLst>
  <p:sldSz cx="12192000" cy="6858000"/>
  <p:notesSz cx="6858000" cy="9144000"/>
  <p:embeddedFontLst>
    <p:embeddedFont>
      <p:font typeface="맑은 고딕" panose="020B0503020000020004" pitchFamily="50" charset="-127"/>
      <p:regular r:id="rId36"/>
      <p:bold r:id="rId37"/>
    </p:embeddedFont>
    <p:embeddedFont>
      <p:font typeface="나눔스퀘어" panose="020B0600000101010101" pitchFamily="50" charset="-127"/>
      <p:regular r:id="rId3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17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668" autoAdjust="0"/>
    <p:restoredTop sz="83094" autoAdjust="0"/>
  </p:normalViewPr>
  <p:slideViewPr>
    <p:cSldViewPr snapToGrid="0">
      <p:cViewPr varScale="1">
        <p:scale>
          <a:sx n="78" d="100"/>
          <a:sy n="78" d="100"/>
        </p:scale>
        <p:origin x="163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7" d="100"/>
          <a:sy n="57" d="100"/>
        </p:scale>
        <p:origin x="2808" y="3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829FA2-442B-4A52-98E8-BDD17B53BE97}" type="datetimeFigureOut">
              <a:rPr lang="ko-KR" altLang="en-US" smtClean="0"/>
              <a:t>2018-05-10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A2F903-E6BB-4DC3-B9E4-CD4DC9A1F6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37369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oshua1988/LearnVuejs/blob/master/samples/2_instance-lifecycle/index.html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oshua1988/LearnVuejs/blob/master/samples/3_components/index.html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developers.google.com/web/tools/chrome-devtools/inspect-styles/?hl=ko" TargetMode="Externa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A2F903-E6BB-4DC3-B9E4-CD4DC9A1F690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53941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코드 참고 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https://github.com/joshua1988/LearnVuejs/blob/master/samples/2_instance-lifecycle/index.html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A2F903-E6BB-4DC3-B9E4-CD4DC9A1F690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65999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컴포넌트</a:t>
            </a:r>
            <a:r>
              <a:rPr lang="en-US" altLang="ko-KR" dirty="0" smtClean="0"/>
              <a:t>: </a:t>
            </a:r>
            <a:r>
              <a:rPr lang="ko-KR" altLang="en-US" dirty="0" smtClean="0"/>
              <a:t>화면의 한 단위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상하의 </a:t>
            </a:r>
            <a:r>
              <a:rPr lang="ko-KR" altLang="en-US" baseline="0" dirty="0" err="1" smtClean="0"/>
              <a:t>트리구조로</a:t>
            </a:r>
            <a:r>
              <a:rPr lang="ko-KR" altLang="en-US" baseline="0" dirty="0" smtClean="0"/>
              <a:t> 이루어짐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A2F903-E6BB-4DC3-B9E4-CD4DC9A1F690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39405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 smtClean="0"/>
              <a:t>Vue.component</a:t>
            </a:r>
            <a:r>
              <a:rPr lang="en-US" altLang="ko-KR" dirty="0" smtClean="0"/>
              <a:t>(‘</a:t>
            </a:r>
            <a:r>
              <a:rPr lang="ko-KR" altLang="en-US" dirty="0" err="1" smtClean="0"/>
              <a:t>태그명</a:t>
            </a:r>
            <a:r>
              <a:rPr lang="en-US" altLang="ko-KR" dirty="0" smtClean="0"/>
              <a:t>’), {</a:t>
            </a:r>
          </a:p>
          <a:p>
            <a:r>
              <a:rPr lang="en-US" altLang="ko-KR" dirty="0" smtClean="0"/>
              <a:t>Template: ‘</a:t>
            </a:r>
            <a:r>
              <a:rPr lang="ko-KR" altLang="en-US" dirty="0" smtClean="0"/>
              <a:t>컴포넌트 내용</a:t>
            </a:r>
            <a:r>
              <a:rPr lang="en-US" altLang="ko-KR" dirty="0" smtClean="0"/>
              <a:t>‘</a:t>
            </a:r>
          </a:p>
          <a:p>
            <a:r>
              <a:rPr lang="en-US" altLang="ko-KR" dirty="0" smtClean="0"/>
              <a:t>});</a:t>
            </a:r>
          </a:p>
          <a:p>
            <a:r>
              <a:rPr lang="ko-KR" altLang="en-US" dirty="0" err="1" smtClean="0"/>
              <a:t>인스턴스</a:t>
            </a:r>
            <a:r>
              <a:rPr lang="ko-KR" altLang="en-US" dirty="0" smtClean="0"/>
              <a:t> 등록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코드 참고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https://github.com/joshua1988/LearnVuejs/blob/master/samples/3_components/index.html</a:t>
            </a:r>
            <a:endParaRPr lang="ko-KR" alt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크롬 개발자 도구 요소 검사 기능 참조 사이트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https://developers.google.com/web/tools/chrome-devtools/inspect-styles/?hl=ko</a:t>
            </a:r>
            <a:endParaRPr lang="ko-KR" alt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A2F903-E6BB-4DC3-B9E4-CD4DC9A1F690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29646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잘못된 설명에 대한 정정</a:t>
            </a: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0:58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초 쯤에 나오는 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Vue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Instance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안의 “왼쪽 컴포넌트 명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오른쪽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태그명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 을 “왼쪽 컴포넌트 명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또는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태그명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오른쪽은 해당 컴포넌트의 내용이 담긴 변수의 이름” 으로 정정합니다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A2F903-E6BB-4DC3-B9E4-CD4DC9A1F690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13297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코드 참고</a:t>
            </a:r>
            <a:r>
              <a:rPr lang="en-US" altLang="ko-KR" dirty="0" smtClean="0"/>
              <a:t>https://github.com/joshua1988/LearnVuejs/blob/master/samples/3_components/index.html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A2F903-E6BB-4DC3-B9E4-CD4DC9A1F690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81942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https://github.com/joshua1988/LearnVuejs/blob/master/samples/3_components/index.html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A2F903-E6BB-4DC3-B9E4-CD4DC9A1F690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27368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http://blog.jeonghwan.net/vue/2017/03/27/vue.html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A2F903-E6BB-4DC3-B9E4-CD4DC9A1F690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71785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mtClean="0"/>
              <a:t>http://blog.jeonghwan.net/vue/2017/03/27/vue.html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A2F903-E6BB-4DC3-B9E4-CD4DC9A1F690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168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http://blog.jeonghwan.net/vue/2017/03/27/vue.html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A2F903-E6BB-4DC3-B9E4-CD4DC9A1F690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99952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데이터 관찰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뷰단에서</a:t>
            </a:r>
            <a:r>
              <a:rPr lang="ko-KR" altLang="en-US" dirty="0" smtClean="0"/>
              <a:t> 객체가 변화하는 것을 감지할 수 있는 기능을 갖고 있다</a:t>
            </a:r>
            <a:endParaRPr lang="en-US" altLang="ko-KR" dirty="0" smtClean="0"/>
          </a:p>
          <a:p>
            <a:r>
              <a:rPr lang="ko-KR" altLang="en-US" dirty="0" smtClean="0"/>
              <a:t>템플릿 컴파일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뷰단에서</a:t>
            </a:r>
            <a:r>
              <a:rPr lang="ko-KR" altLang="en-US" dirty="0" smtClean="0"/>
              <a:t> 갖고 있는 데이터들을 </a:t>
            </a:r>
            <a:r>
              <a:rPr lang="en-US" altLang="ko-KR" dirty="0" smtClean="0"/>
              <a:t>html</a:t>
            </a:r>
            <a:r>
              <a:rPr lang="ko-KR" altLang="en-US" dirty="0" smtClean="0"/>
              <a:t>에 넘겨줘서 </a:t>
            </a:r>
            <a:r>
              <a:rPr lang="en-US" altLang="ko-KR" dirty="0" smtClean="0"/>
              <a:t>html</a:t>
            </a:r>
            <a:r>
              <a:rPr lang="ko-KR" altLang="en-US" dirty="0" smtClean="0"/>
              <a:t>이 </a:t>
            </a:r>
            <a:r>
              <a:rPr lang="ko-KR" altLang="en-US" dirty="0" err="1" smtClean="0"/>
              <a:t>뷰의</a:t>
            </a:r>
            <a:r>
              <a:rPr lang="ko-KR" altLang="en-US" dirty="0" smtClean="0"/>
              <a:t> 내용까지 반영한 </a:t>
            </a:r>
            <a:r>
              <a:rPr lang="ko-KR" altLang="en-US" dirty="0" err="1" smtClean="0"/>
              <a:t>웹문서가</a:t>
            </a:r>
            <a:r>
              <a:rPr lang="ko-KR" altLang="en-US" dirty="0" smtClean="0"/>
              <a:t> 될 </a:t>
            </a:r>
            <a:r>
              <a:rPr lang="ko-KR" altLang="en-US" dirty="0" err="1" smtClean="0"/>
              <a:t>수있게끔</a:t>
            </a:r>
            <a:r>
              <a:rPr lang="ko-KR" altLang="en-US" dirty="0" smtClean="0"/>
              <a:t> 변형해준다</a:t>
            </a:r>
            <a:endParaRPr lang="en-US" altLang="ko-KR" dirty="0" smtClean="0"/>
          </a:p>
          <a:p>
            <a:r>
              <a:rPr lang="en-US" altLang="ko-KR" dirty="0" smtClean="0"/>
              <a:t>DOM</a:t>
            </a:r>
            <a:r>
              <a:rPr lang="ko-KR" altLang="en-US" dirty="0" smtClean="0"/>
              <a:t>에 객체연결</a:t>
            </a:r>
            <a:r>
              <a:rPr lang="en-US" altLang="ko-KR" dirty="0" smtClean="0"/>
              <a:t>: Vue.js</a:t>
            </a:r>
            <a:r>
              <a:rPr lang="ko-KR" altLang="en-US" dirty="0" smtClean="0"/>
              <a:t>의 성격</a:t>
            </a:r>
            <a:r>
              <a:rPr lang="en-US" altLang="ko-KR" dirty="0" smtClean="0"/>
              <a:t>, </a:t>
            </a:r>
            <a:r>
              <a:rPr lang="ko-KR" altLang="en-US" dirty="0" smtClean="0"/>
              <a:t>특성들을 갖고 있는 객체들을 </a:t>
            </a:r>
            <a:r>
              <a:rPr lang="en-US" altLang="ko-KR" dirty="0" smtClean="0"/>
              <a:t>DOM</a:t>
            </a:r>
            <a:r>
              <a:rPr lang="ko-KR" altLang="en-US" dirty="0" smtClean="0"/>
              <a:t>에 연결한다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이런 부분들이 </a:t>
            </a:r>
            <a:r>
              <a:rPr lang="en-US" altLang="ko-KR" dirty="0" err="1" smtClean="0"/>
              <a:t>Vue</a:t>
            </a:r>
            <a:r>
              <a:rPr lang="ko-KR" altLang="en-US" dirty="0" smtClean="0"/>
              <a:t>에서 </a:t>
            </a:r>
            <a:r>
              <a:rPr lang="ko-KR" altLang="en-US" dirty="0" err="1" smtClean="0"/>
              <a:t>리액티브하다</a:t>
            </a:r>
            <a:r>
              <a:rPr lang="ko-KR" altLang="en-US" dirty="0" smtClean="0"/>
              <a:t> 말할 수 있는 근간이 된다</a:t>
            </a:r>
            <a:endParaRPr lang="en-US" altLang="ko-KR" dirty="0" smtClean="0"/>
          </a:p>
          <a:p>
            <a:r>
              <a:rPr lang="ko-KR" altLang="en-US" dirty="0" smtClean="0"/>
              <a:t>데이터 </a:t>
            </a:r>
            <a:r>
              <a:rPr lang="ko-KR" altLang="en-US" dirty="0" err="1" smtClean="0"/>
              <a:t>변경시</a:t>
            </a:r>
            <a:r>
              <a:rPr lang="ko-KR" altLang="en-US" dirty="0" smtClean="0"/>
              <a:t> </a:t>
            </a:r>
            <a:r>
              <a:rPr lang="en-US" altLang="ko-KR" dirty="0" smtClean="0"/>
              <a:t>DOM </a:t>
            </a:r>
            <a:r>
              <a:rPr lang="ko-KR" altLang="en-US" dirty="0" smtClean="0"/>
              <a:t>업데이트</a:t>
            </a:r>
            <a:r>
              <a:rPr lang="en-US" altLang="ko-KR" dirty="0" smtClean="0"/>
              <a:t>: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A2F903-E6BB-4DC3-B9E4-CD4DC9A1F690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00177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/>
              <a:t>https://medium.com/witinweb/vue-js-%EB%9D%BC%EC%9D%B4%ED%94%84%EC%82%AC%EC%9D%B4%ED%81%B4-%EC%9D%B4%ED%95%B4%ED%95%98%EA%B8%B0-7780cdd97dd4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A2F903-E6BB-4DC3-B9E4-CD4DC9A1F690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58083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err="1" smtClean="0"/>
              <a:t>인스턴스</a:t>
            </a:r>
            <a:r>
              <a:rPr lang="en-US" altLang="ko-KR" dirty="0" smtClean="0"/>
              <a:t>: </a:t>
            </a:r>
            <a:r>
              <a:rPr lang="ko-KR" altLang="en-US" dirty="0" smtClean="0"/>
              <a:t>화면을 생성함에 있어서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화면을 개발함에 있어서 가장 중요한 요소가 된다</a:t>
            </a:r>
            <a:r>
              <a:rPr lang="en-US" altLang="ko-KR" baseline="0" dirty="0" smtClean="0"/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aseline="0" dirty="0" smtClean="0"/>
              <a:t>컴포넌트와 밀접한 관계가 있다</a:t>
            </a:r>
            <a:r>
              <a:rPr lang="en-US" altLang="ko-KR" baseline="0" dirty="0" smtClean="0"/>
              <a:t>. </a:t>
            </a:r>
            <a:r>
              <a:rPr lang="en-US" altLang="ko-KR" baseline="0" dirty="0" err="1" smtClean="0"/>
              <a:t>Vue</a:t>
            </a:r>
            <a:r>
              <a:rPr lang="ko-KR" altLang="en-US" baseline="0" dirty="0" smtClean="0"/>
              <a:t>로 개발할 때 기본적으로 알아야 하는 기본기반이다</a:t>
            </a:r>
            <a:r>
              <a:rPr lang="en-US" altLang="ko-KR" baseline="0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A2F903-E6BB-4DC3-B9E4-CD4DC9A1F690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42640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Template:</a:t>
            </a:r>
            <a:r>
              <a:rPr lang="ko-KR" altLang="en-US" dirty="0" smtClean="0"/>
              <a:t>화면에 나타나는 한 개의 요소들</a:t>
            </a:r>
            <a:r>
              <a:rPr lang="en-US" altLang="ko-KR" dirty="0" smtClean="0"/>
              <a:t>. </a:t>
            </a:r>
            <a:r>
              <a:rPr lang="en-US" altLang="ko-KR" dirty="0" err="1" smtClean="0"/>
              <a:t>Div</a:t>
            </a:r>
            <a:r>
              <a:rPr lang="en-US" altLang="ko-KR" dirty="0" smtClean="0"/>
              <a:t>, p, button</a:t>
            </a:r>
            <a:r>
              <a:rPr lang="ko-KR" altLang="en-US" dirty="0" smtClean="0"/>
              <a:t>등의 태그 </a:t>
            </a:r>
            <a:r>
              <a:rPr lang="en-US" altLang="ko-KR" dirty="0" smtClean="0"/>
              <a:t>/ </a:t>
            </a:r>
            <a:r>
              <a:rPr lang="ko-KR" altLang="en-US" dirty="0" smtClean="0"/>
              <a:t>태그 </a:t>
            </a:r>
            <a:r>
              <a:rPr lang="en-US" altLang="ko-KR" dirty="0" smtClean="0"/>
              <a:t>+ </a:t>
            </a:r>
            <a:r>
              <a:rPr lang="ko-KR" altLang="en-US" dirty="0" err="1" smtClean="0"/>
              <a:t>뒷단</a:t>
            </a:r>
            <a:r>
              <a:rPr lang="ko-KR" altLang="en-US" dirty="0" smtClean="0"/>
              <a:t> 모델의 데이터를 </a:t>
            </a:r>
            <a:r>
              <a:rPr lang="ko-KR" altLang="en-US" dirty="0" err="1" smtClean="0"/>
              <a:t>앞단으로</a:t>
            </a:r>
            <a:r>
              <a:rPr lang="ko-KR" altLang="en-US" dirty="0" smtClean="0"/>
              <a:t> 연결할 수 있는 값들을 여기에 </a:t>
            </a:r>
            <a:r>
              <a:rPr lang="ko-KR" altLang="en-US" dirty="0" err="1" smtClean="0"/>
              <a:t>넣어줄수</a:t>
            </a:r>
            <a:r>
              <a:rPr lang="ko-KR" altLang="en-US" dirty="0" smtClean="0"/>
              <a:t> 있다</a:t>
            </a:r>
            <a:endParaRPr lang="en-US" altLang="ko-KR" dirty="0" smtClean="0"/>
          </a:p>
          <a:p>
            <a:r>
              <a:rPr lang="en-US" altLang="ko-KR" dirty="0" smtClean="0"/>
              <a:t>El: </a:t>
            </a:r>
            <a:r>
              <a:rPr lang="ko-KR" altLang="en-US" dirty="0" err="1" smtClean="0"/>
              <a:t>엘리먼트의</a:t>
            </a:r>
            <a:r>
              <a:rPr lang="ko-KR" altLang="en-US" dirty="0" smtClean="0"/>
              <a:t> 약자</a:t>
            </a:r>
            <a:r>
              <a:rPr lang="en-US" altLang="ko-KR" dirty="0" smtClean="0"/>
              <a:t>/</a:t>
            </a:r>
            <a:r>
              <a:rPr lang="en-US" altLang="ko-KR" baseline="0" dirty="0" smtClean="0"/>
              <a:t> el</a:t>
            </a:r>
            <a:r>
              <a:rPr lang="ko-KR" altLang="en-US" baseline="0" dirty="0" smtClean="0"/>
              <a:t>에 지정한 </a:t>
            </a:r>
            <a:r>
              <a:rPr lang="en-US" altLang="ko-KR" baseline="0" dirty="0" smtClean="0"/>
              <a:t>id</a:t>
            </a:r>
            <a:r>
              <a:rPr lang="ko-KR" altLang="en-US" baseline="0" dirty="0" smtClean="0"/>
              <a:t>나 </a:t>
            </a:r>
            <a:r>
              <a:rPr lang="en-US" altLang="ko-KR" baseline="0" dirty="0" smtClean="0"/>
              <a:t>class </a:t>
            </a:r>
            <a:r>
              <a:rPr lang="ko-KR" altLang="en-US" baseline="0" dirty="0" smtClean="0"/>
              <a:t>등</a:t>
            </a:r>
            <a:endParaRPr lang="en-US" altLang="ko-KR" baseline="0" dirty="0" smtClean="0"/>
          </a:p>
          <a:p>
            <a:r>
              <a:rPr lang="en-US" altLang="ko-KR" baseline="0" dirty="0" smtClean="0"/>
              <a:t>Methods: </a:t>
            </a:r>
            <a:r>
              <a:rPr lang="ko-KR" altLang="en-US" baseline="0" dirty="0" smtClean="0"/>
              <a:t>클릭 등 구현 </a:t>
            </a:r>
            <a:r>
              <a:rPr lang="ko-KR" altLang="en-US" baseline="0" dirty="0" err="1" smtClean="0"/>
              <a:t>메소드들을</a:t>
            </a:r>
            <a:r>
              <a:rPr lang="ko-KR" altLang="en-US" baseline="0" dirty="0" smtClean="0"/>
              <a:t> 선언할 수 있다</a:t>
            </a:r>
            <a:endParaRPr lang="en-US" altLang="ko-KR" baseline="0" dirty="0" smtClean="0"/>
          </a:p>
          <a:p>
            <a:r>
              <a:rPr lang="en-US" altLang="ko-KR" baseline="0" dirty="0" smtClean="0"/>
              <a:t>Created</a:t>
            </a:r>
            <a:r>
              <a:rPr lang="en-US" altLang="ko-KR" baseline="0" dirty="0" smtClean="0">
                <a:sym typeface="Wingdings" panose="05000000000000000000" pitchFamily="2" charset="2"/>
              </a:rPr>
              <a:t>:(</a:t>
            </a:r>
            <a:r>
              <a:rPr lang="ko-KR" altLang="en-US" baseline="0" dirty="0" smtClean="0">
                <a:sym typeface="Wingdings" panose="05000000000000000000" pitchFamily="2" charset="2"/>
              </a:rPr>
              <a:t>강의 후반부에 다시 자세히 설명예정</a:t>
            </a:r>
            <a:r>
              <a:rPr lang="en-US" altLang="ko-KR" baseline="0" dirty="0" smtClean="0">
                <a:sym typeface="Wingdings" panose="05000000000000000000" pitchFamily="2" charset="2"/>
              </a:rPr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A2F903-E6BB-4DC3-B9E4-CD4DC9A1F690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75702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데이터 관찰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뷰단에서</a:t>
            </a:r>
            <a:r>
              <a:rPr lang="ko-KR" altLang="en-US" dirty="0" smtClean="0"/>
              <a:t> 객체가 변화하는 것을 감지할 수 있는 기능을 갖고 있다</a:t>
            </a:r>
            <a:endParaRPr lang="en-US" altLang="ko-KR" dirty="0" smtClean="0"/>
          </a:p>
          <a:p>
            <a:r>
              <a:rPr lang="ko-KR" altLang="en-US" dirty="0" smtClean="0"/>
              <a:t>템플릿 컴파일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뷰단에서</a:t>
            </a:r>
            <a:r>
              <a:rPr lang="ko-KR" altLang="en-US" dirty="0" smtClean="0"/>
              <a:t> 갖고 있는 데이터들을 </a:t>
            </a:r>
            <a:r>
              <a:rPr lang="en-US" altLang="ko-KR" dirty="0" smtClean="0"/>
              <a:t>html</a:t>
            </a:r>
            <a:r>
              <a:rPr lang="ko-KR" altLang="en-US" dirty="0" smtClean="0"/>
              <a:t>에 넘겨줘서 </a:t>
            </a:r>
            <a:r>
              <a:rPr lang="en-US" altLang="ko-KR" dirty="0" smtClean="0"/>
              <a:t>html</a:t>
            </a:r>
            <a:r>
              <a:rPr lang="ko-KR" altLang="en-US" dirty="0" smtClean="0"/>
              <a:t>이 </a:t>
            </a:r>
            <a:r>
              <a:rPr lang="ko-KR" altLang="en-US" dirty="0" err="1" smtClean="0"/>
              <a:t>뷰의</a:t>
            </a:r>
            <a:r>
              <a:rPr lang="ko-KR" altLang="en-US" dirty="0" smtClean="0"/>
              <a:t> 내용까지 반영한 </a:t>
            </a:r>
            <a:r>
              <a:rPr lang="ko-KR" altLang="en-US" dirty="0" err="1" smtClean="0"/>
              <a:t>웹문서가</a:t>
            </a:r>
            <a:r>
              <a:rPr lang="ko-KR" altLang="en-US" dirty="0" smtClean="0"/>
              <a:t> 될 </a:t>
            </a:r>
            <a:r>
              <a:rPr lang="ko-KR" altLang="en-US" dirty="0" err="1" smtClean="0"/>
              <a:t>수있게끔</a:t>
            </a:r>
            <a:r>
              <a:rPr lang="ko-KR" altLang="en-US" dirty="0" smtClean="0"/>
              <a:t> 변형해준다</a:t>
            </a:r>
            <a:endParaRPr lang="en-US" altLang="ko-KR" dirty="0" smtClean="0"/>
          </a:p>
          <a:p>
            <a:r>
              <a:rPr lang="en-US" altLang="ko-KR" dirty="0" smtClean="0"/>
              <a:t>DOM</a:t>
            </a:r>
            <a:r>
              <a:rPr lang="ko-KR" altLang="en-US" dirty="0" smtClean="0"/>
              <a:t>에 객체연결</a:t>
            </a:r>
            <a:r>
              <a:rPr lang="en-US" altLang="ko-KR" dirty="0" smtClean="0"/>
              <a:t>: Vue.js</a:t>
            </a:r>
            <a:r>
              <a:rPr lang="ko-KR" altLang="en-US" dirty="0" smtClean="0"/>
              <a:t>의 성격</a:t>
            </a:r>
            <a:r>
              <a:rPr lang="en-US" altLang="ko-KR" dirty="0" smtClean="0"/>
              <a:t>, </a:t>
            </a:r>
            <a:r>
              <a:rPr lang="ko-KR" altLang="en-US" dirty="0" smtClean="0"/>
              <a:t>특성들을 갖고 있는 객체들을 </a:t>
            </a:r>
            <a:r>
              <a:rPr lang="en-US" altLang="ko-KR" dirty="0" smtClean="0"/>
              <a:t>DOM</a:t>
            </a:r>
            <a:r>
              <a:rPr lang="ko-KR" altLang="en-US" dirty="0" smtClean="0"/>
              <a:t>에 연결한다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이런 부분들이 </a:t>
            </a:r>
            <a:r>
              <a:rPr lang="en-US" altLang="ko-KR" dirty="0" err="1" smtClean="0"/>
              <a:t>Vue</a:t>
            </a:r>
            <a:r>
              <a:rPr lang="ko-KR" altLang="en-US" dirty="0" smtClean="0"/>
              <a:t>에서 </a:t>
            </a:r>
            <a:r>
              <a:rPr lang="ko-KR" altLang="en-US" dirty="0" err="1" smtClean="0"/>
              <a:t>리액티브하다</a:t>
            </a:r>
            <a:r>
              <a:rPr lang="ko-KR" altLang="en-US" dirty="0" smtClean="0"/>
              <a:t> 말할 수 있는 근간이 된다</a:t>
            </a:r>
            <a:endParaRPr lang="en-US" altLang="ko-KR" dirty="0" smtClean="0"/>
          </a:p>
          <a:p>
            <a:r>
              <a:rPr lang="ko-KR" altLang="en-US" dirty="0" smtClean="0"/>
              <a:t>데이터 </a:t>
            </a:r>
            <a:r>
              <a:rPr lang="ko-KR" altLang="en-US" dirty="0" err="1" smtClean="0"/>
              <a:t>변경시</a:t>
            </a:r>
            <a:r>
              <a:rPr lang="ko-KR" altLang="en-US" dirty="0" smtClean="0"/>
              <a:t> </a:t>
            </a:r>
            <a:r>
              <a:rPr lang="en-US" altLang="ko-KR" dirty="0" smtClean="0"/>
              <a:t>DOM </a:t>
            </a:r>
            <a:r>
              <a:rPr lang="ko-KR" altLang="en-US" dirty="0" smtClean="0"/>
              <a:t>업데이트</a:t>
            </a:r>
            <a:r>
              <a:rPr lang="en-US" altLang="ko-KR" dirty="0" smtClean="0"/>
              <a:t>: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A2F903-E6BB-4DC3-B9E4-CD4DC9A1F690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07240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070490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89005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B1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Vue</a:t>
            </a:r>
            <a:r>
              <a:rPr lang="en-US" altLang="ko-KR" sz="36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36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시작하기</a:t>
            </a:r>
            <a:endParaRPr lang="ko-KR" altLang="en-US" sz="3600" b="1" dirty="0">
              <a:ln>
                <a:solidFill>
                  <a:schemeClr val="bg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195585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/>
          <a:srcRect l="37291" t="39630" r="24792" b="39629"/>
          <a:stretch/>
        </p:blipFill>
        <p:spPr>
          <a:xfrm>
            <a:off x="850899" y="2723536"/>
            <a:ext cx="10754133" cy="330896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49299" y="1676520"/>
            <a:ext cx="10196381" cy="6617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sz="16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El</a:t>
            </a:r>
            <a:r>
              <a:rPr lang="en-US" altLang="ko-KR" sz="1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16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엘리먼트의</a:t>
            </a:r>
            <a:r>
              <a:rPr lang="ko-KR" altLang="en-US" sz="1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약자</a:t>
            </a:r>
            <a:r>
              <a:rPr lang="en-US" altLang="ko-KR" sz="16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 id</a:t>
            </a:r>
            <a:r>
              <a:rPr lang="ko-KR" altLang="en-US" sz="1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나 </a:t>
            </a:r>
            <a:r>
              <a:rPr lang="en-US" altLang="ko-KR" sz="1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class </a:t>
            </a:r>
            <a:r>
              <a:rPr lang="ko-KR" altLang="en-US" sz="16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등 </a:t>
            </a:r>
            <a:r>
              <a:rPr lang="ko-KR" altLang="en-US" sz="1600" b="1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셀렉터</a:t>
            </a:r>
            <a:r>
              <a:rPr lang="ko-KR" altLang="en-US" sz="16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값을 넣어주면 된다</a:t>
            </a:r>
            <a:endParaRPr lang="en-US" altLang="ko-KR" sz="16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sz="16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Data: </a:t>
            </a:r>
            <a:r>
              <a:rPr lang="ko-KR" altLang="en-US" sz="16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인스턴스의</a:t>
            </a:r>
            <a:r>
              <a:rPr lang="ko-KR" altLang="en-US" sz="1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상태를 저장하는 </a:t>
            </a:r>
            <a:r>
              <a:rPr lang="ko-KR" altLang="en-US" sz="16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역할 </a:t>
            </a:r>
            <a:r>
              <a:rPr lang="en-US" altLang="ko-KR" sz="16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 </a:t>
            </a:r>
            <a:r>
              <a:rPr lang="ko-KR" altLang="en-US" sz="16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브라우져로</a:t>
            </a:r>
            <a:r>
              <a:rPr lang="ko-KR" altLang="en-US" sz="1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확인해 보면 </a:t>
            </a:r>
            <a:r>
              <a:rPr lang="ko-KR" altLang="en-US" sz="16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메세지</a:t>
            </a:r>
            <a:r>
              <a:rPr lang="ko-KR" altLang="en-US" sz="1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6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변수값인</a:t>
            </a:r>
            <a:r>
              <a:rPr lang="ko-KR" altLang="en-US" sz="1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‘</a:t>
            </a:r>
            <a:r>
              <a:rPr lang="en-US" altLang="ko-KR" sz="1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Hello world’ </a:t>
            </a:r>
            <a:r>
              <a:rPr lang="ko-KR" altLang="en-US" sz="1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문자열이 출력된다</a:t>
            </a:r>
            <a:r>
              <a:rPr lang="en-US" altLang="ko-KR" sz="1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sz="16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374851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749299" y="1164891"/>
            <a:ext cx="1064688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sz="16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Methods</a:t>
            </a:r>
            <a:r>
              <a:rPr lang="en-US" altLang="ko-KR" sz="1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en-US" altLang="ko-KR" sz="16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/>
            </a:r>
            <a:br>
              <a:rPr lang="en-US" altLang="ko-KR" sz="16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ko-KR" altLang="en-US" sz="1600" b="1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인스턴스의</a:t>
            </a:r>
            <a:r>
              <a:rPr lang="ko-KR" altLang="en-US" sz="16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행동 즉 </a:t>
            </a:r>
            <a:r>
              <a:rPr lang="ko-KR" altLang="en-US" sz="16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메써드의</a:t>
            </a:r>
            <a:r>
              <a:rPr lang="ko-KR" altLang="en-US" sz="1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6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집합니다</a:t>
            </a:r>
            <a:r>
              <a:rPr lang="en-US" altLang="ko-KR" sz="1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sz="1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이것은 주로 돔에 연결할 이벤트 </a:t>
            </a:r>
            <a:r>
              <a:rPr lang="ko-KR" altLang="en-US" sz="16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핸들러로</a:t>
            </a:r>
            <a:r>
              <a:rPr lang="ko-KR" altLang="en-US" sz="1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사용된다</a:t>
            </a:r>
            <a:r>
              <a:rPr lang="en-US" altLang="ko-KR" sz="1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en-US" altLang="ko-KR" sz="16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/>
            </a:r>
            <a:br>
              <a:rPr lang="en-US" altLang="ko-KR" sz="16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ko-KR" altLang="en-US" sz="16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버튼을 </a:t>
            </a:r>
            <a:r>
              <a:rPr lang="ko-KR" altLang="en-US" sz="1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클릭하면 경고를 띄워주는 클릭 이벤트 </a:t>
            </a:r>
            <a:r>
              <a:rPr lang="ko-KR" altLang="en-US" sz="16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핸들러를</a:t>
            </a:r>
            <a:r>
              <a:rPr lang="ko-KR" altLang="en-US" sz="1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아래와 같이 만들 수 있다</a:t>
            </a:r>
            <a:r>
              <a:rPr lang="en-US" altLang="ko-KR" sz="16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sz="1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Template: </a:t>
            </a:r>
            <a:r>
              <a:rPr lang="en-US" altLang="ko-KR" sz="16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Div</a:t>
            </a:r>
            <a:r>
              <a:rPr lang="en-US" altLang="ko-KR" sz="1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p, button</a:t>
            </a:r>
            <a:r>
              <a:rPr lang="ko-KR" altLang="en-US" sz="1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등의 태그 </a:t>
            </a:r>
            <a:r>
              <a:rPr lang="en-US" altLang="ko-KR" sz="1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 </a:t>
            </a:r>
            <a:r>
              <a:rPr lang="ko-KR" altLang="en-US" sz="16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태그 </a:t>
            </a:r>
            <a:r>
              <a:rPr lang="en-US" altLang="ko-KR" sz="1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+ </a:t>
            </a:r>
            <a:r>
              <a:rPr lang="ko-KR" altLang="en-US" sz="16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뒷단</a:t>
            </a:r>
            <a:r>
              <a:rPr lang="ko-KR" altLang="en-US" sz="1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모델의 데이터를 </a:t>
            </a:r>
            <a:r>
              <a:rPr lang="ko-KR" altLang="en-US" sz="16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앞단으로</a:t>
            </a:r>
            <a:r>
              <a:rPr lang="ko-KR" altLang="en-US" sz="1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연결할 수 있는 값들을 여기에 넣어줄 수 있다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ko-KR" altLang="en-US" sz="16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l="37473" t="49355" r="24514" b="25802"/>
          <a:stretch/>
        </p:blipFill>
        <p:spPr>
          <a:xfrm>
            <a:off x="873198" y="2433717"/>
            <a:ext cx="10731834" cy="3945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3850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230347" y="1317291"/>
            <a:ext cx="96281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sz="16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Created:</a:t>
            </a:r>
            <a:br>
              <a:rPr lang="en-US" altLang="ko-KR" sz="16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ko-KR" altLang="en-US" sz="16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이것은 </a:t>
            </a:r>
            <a:r>
              <a:rPr lang="en-US" altLang="ko-KR" sz="1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methods</a:t>
            </a:r>
            <a:r>
              <a:rPr lang="ko-KR" altLang="en-US" sz="1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와 비슷한 역할을 하지만 </a:t>
            </a:r>
            <a:r>
              <a:rPr lang="ko-KR" altLang="en-US" sz="16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캐쉬를</a:t>
            </a:r>
            <a:r>
              <a:rPr lang="ko-KR" altLang="en-US" sz="1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가지고 있어서 함수 본문에서 사용하는 </a:t>
            </a:r>
            <a:r>
              <a:rPr lang="ko-KR" altLang="en-US" sz="16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상태값에</a:t>
            </a:r>
            <a:r>
              <a:rPr lang="ko-KR" altLang="en-US" sz="1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변화가 없으면 함수를 수행하지 않고 저장한 </a:t>
            </a:r>
            <a:r>
              <a:rPr lang="ko-KR" altLang="en-US" sz="16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캐쉬값을</a:t>
            </a:r>
            <a:r>
              <a:rPr lang="ko-KR" altLang="en-US" sz="1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바로 반환하기 때문에 비교적 빠르다</a:t>
            </a:r>
            <a:r>
              <a:rPr lang="en-US" altLang="ko-KR" sz="1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sz="16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l="37312" t="53082" r="24375" b="24445"/>
          <a:stretch/>
        </p:blipFill>
        <p:spPr>
          <a:xfrm>
            <a:off x="1402309" y="2474293"/>
            <a:ext cx="9456191" cy="3119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775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11248" t="21354" r="9786" b="21354"/>
          <a:stretch/>
        </p:blipFill>
        <p:spPr>
          <a:xfrm>
            <a:off x="901700" y="1384300"/>
            <a:ext cx="10274300" cy="419100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3581400" y="2534850"/>
            <a:ext cx="1892300" cy="360750"/>
          </a:xfrm>
          <a:prstGeom prst="rect">
            <a:avLst/>
          </a:prstGeom>
          <a:noFill/>
          <a:ln w="317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473700" y="2534850"/>
            <a:ext cx="52341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ko-KR" altLang="en-US" sz="12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기타옵셥값들을</a:t>
            </a:r>
            <a:r>
              <a:rPr lang="ko-KR" altLang="en-US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추가로 포함하거나 혹은 미리 정의해놓고 편하게 </a:t>
            </a:r>
            <a:r>
              <a:rPr lang="ko-KR" altLang="en-US" sz="12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쓰려고 </a:t>
            </a:r>
            <a:r>
              <a:rPr lang="ko-KR" altLang="en-US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사용한다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1333500" y="4940300"/>
            <a:ext cx="5727700" cy="292100"/>
          </a:xfrm>
          <a:prstGeom prst="rect">
            <a:avLst/>
          </a:prstGeom>
          <a:noFill/>
          <a:ln w="317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1324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l="39626" t="38641" r="33098" b="32415"/>
          <a:stretch/>
        </p:blipFill>
        <p:spPr>
          <a:xfrm>
            <a:off x="3918006" y="463549"/>
            <a:ext cx="5023814" cy="299719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/>
          <a:srcRect l="13396" t="34896" r="36823" b="17448"/>
          <a:stretch/>
        </p:blipFill>
        <p:spPr>
          <a:xfrm>
            <a:off x="2679756" y="3101065"/>
            <a:ext cx="6477000" cy="3486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0118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l="36279" t="28522" r="36391" b="1041"/>
          <a:stretch/>
        </p:blipFill>
        <p:spPr>
          <a:xfrm>
            <a:off x="769256" y="709720"/>
            <a:ext cx="4238171" cy="614102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129652" y="585961"/>
            <a:ext cx="6240555" cy="7232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20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Lifecycle Diagram</a:t>
            </a:r>
          </a:p>
          <a:p>
            <a:pPr>
              <a:spcAft>
                <a:spcPts val="600"/>
              </a:spcAft>
            </a:pPr>
            <a:r>
              <a:rPr lang="ko-KR" altLang="en-US" sz="16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생성 </a:t>
            </a:r>
            <a:r>
              <a:rPr lang="en-US" altLang="ko-KR" sz="1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-&gt; </a:t>
            </a:r>
            <a:r>
              <a:rPr lang="ko-KR" altLang="en-US" sz="16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마운트</a:t>
            </a:r>
            <a:r>
              <a:rPr lang="ko-KR" altLang="en-US" sz="1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-&gt; </a:t>
            </a:r>
            <a:r>
              <a:rPr lang="ko-KR" altLang="en-US" sz="16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소멸 </a:t>
            </a:r>
            <a:r>
              <a:rPr lang="en-US" altLang="ko-KR" sz="16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 Creation</a:t>
            </a:r>
            <a:r>
              <a:rPr lang="en-US" altLang="ko-KR" sz="1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Mounting, Updating, </a:t>
            </a:r>
            <a:r>
              <a:rPr lang="en-US" altLang="ko-KR" sz="16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Destruction</a:t>
            </a:r>
            <a:endParaRPr lang="ko-KR" altLang="en-US" sz="16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129653" y="1611032"/>
            <a:ext cx="6568862" cy="4662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1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1. Creation : </a:t>
            </a:r>
            <a:r>
              <a:rPr lang="ko-KR" altLang="en-US" sz="1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컴포넌트 초기화 단계</a:t>
            </a:r>
          </a:p>
          <a:p>
            <a:pPr>
              <a:spcAft>
                <a:spcPts val="600"/>
              </a:spcAft>
            </a:pPr>
            <a:r>
              <a:rPr lang="ko-KR" altLang="en-US" sz="14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컴포넌트가 </a:t>
            </a:r>
            <a:r>
              <a:rPr lang="ko-KR" altLang="en-US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돔에 추가되기 전이다</a:t>
            </a:r>
            <a:r>
              <a:rPr lang="en-US" altLang="ko-KR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sz="14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클라이언트 </a:t>
            </a:r>
            <a:r>
              <a:rPr lang="ko-KR" altLang="en-US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단과 </a:t>
            </a:r>
            <a:r>
              <a:rPr lang="ko-KR" altLang="en-US" sz="14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서버단</a:t>
            </a:r>
            <a:r>
              <a:rPr lang="ko-KR" altLang="en-US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4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렌더링</a:t>
            </a:r>
            <a:r>
              <a:rPr lang="ko-KR" altLang="en-US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모두에서 </a:t>
            </a:r>
            <a:r>
              <a:rPr lang="ko-KR" altLang="en-US" sz="14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처리해야 </a:t>
            </a:r>
            <a:r>
              <a:rPr lang="ko-KR" altLang="en-US" sz="1400" b="1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할일이</a:t>
            </a:r>
            <a:r>
              <a:rPr lang="ko-KR" altLang="en-US" sz="14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있다면 </a:t>
            </a:r>
            <a:r>
              <a:rPr lang="ko-KR" altLang="en-US" sz="14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이단계에서</a:t>
            </a:r>
            <a:r>
              <a:rPr lang="ko-KR" altLang="en-US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4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하면 된다</a:t>
            </a:r>
            <a:r>
              <a:rPr lang="en-US" altLang="ko-KR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sz="14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아직 </a:t>
            </a:r>
            <a:r>
              <a:rPr lang="ko-KR" altLang="en-US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컴포넌트가 돔에 추가되기 전이기 때문에 돔에 접근하거나 </a:t>
            </a:r>
            <a:r>
              <a:rPr lang="en-US" altLang="ko-KR" sz="14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this.$el</a:t>
            </a:r>
            <a:r>
              <a:rPr lang="ko-KR" altLang="en-US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를 사용할 수 없다</a:t>
            </a:r>
            <a:r>
              <a:rPr lang="en-US" altLang="ko-KR" sz="14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en-US" altLang="ko-KR" sz="1400" b="1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beforeCreate</a:t>
            </a:r>
            <a:r>
              <a:rPr lang="en-US" altLang="ko-KR" sz="14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훅과 </a:t>
            </a:r>
            <a:r>
              <a:rPr lang="en-US" altLang="ko-KR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Created </a:t>
            </a:r>
            <a:r>
              <a:rPr lang="ko-KR" altLang="en-US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훅이 있다</a:t>
            </a:r>
            <a:r>
              <a:rPr lang="en-US" altLang="ko-KR" sz="14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>
              <a:spcAft>
                <a:spcPts val="600"/>
              </a:spcAft>
            </a:pPr>
            <a:endParaRPr lang="en-US" altLang="ko-KR" sz="1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2. Mounting : </a:t>
            </a:r>
            <a:r>
              <a:rPr lang="ko-KR" altLang="en-US" sz="1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돔</a:t>
            </a:r>
            <a:r>
              <a:rPr lang="en-US" altLang="ko-KR" sz="1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(DOM) </a:t>
            </a:r>
            <a:r>
              <a:rPr lang="ko-KR" altLang="en-US" sz="1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삽입 단계</a:t>
            </a:r>
          </a:p>
          <a:p>
            <a:pPr>
              <a:spcAft>
                <a:spcPts val="600"/>
              </a:spcAft>
            </a:pPr>
            <a:r>
              <a:rPr lang="ko-KR" altLang="en-US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초기 </a:t>
            </a:r>
            <a:r>
              <a:rPr lang="ko-KR" altLang="en-US" sz="14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렌더링</a:t>
            </a:r>
            <a:r>
              <a:rPr lang="ko-KR" altLang="en-US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직전에 컴포넌트에 직접 접근할 수 있다</a:t>
            </a:r>
            <a:r>
              <a:rPr lang="en-US" altLang="ko-KR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sz="14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서버렌더링에서는</a:t>
            </a:r>
            <a:r>
              <a:rPr lang="ko-KR" altLang="en-US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지원하지 않는다</a:t>
            </a:r>
            <a:r>
              <a:rPr lang="en-US" altLang="ko-KR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초기 </a:t>
            </a:r>
            <a:r>
              <a:rPr lang="ko-KR" altLang="en-US" sz="14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랜더링</a:t>
            </a:r>
            <a:r>
              <a:rPr lang="ko-KR" altLang="en-US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직전에 돔을 변경하고자 한다면 이 단계를 활용할 수 있다</a:t>
            </a:r>
            <a:r>
              <a:rPr lang="en-US" altLang="ko-KR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그러나 컴포넌트 초기에 </a:t>
            </a:r>
            <a:r>
              <a:rPr lang="ko-KR" altLang="en-US" sz="14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세팅되어야할</a:t>
            </a:r>
            <a:r>
              <a:rPr lang="ko-KR" altLang="en-US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데이터 </a:t>
            </a:r>
            <a:r>
              <a:rPr lang="ko-KR" altLang="en-US" sz="14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페치는</a:t>
            </a:r>
            <a:r>
              <a:rPr lang="ko-KR" altLang="en-US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created </a:t>
            </a:r>
            <a:r>
              <a:rPr lang="ko-KR" altLang="en-US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단계를 사용하는 것이 낫다</a:t>
            </a:r>
            <a:r>
              <a:rPr lang="en-US" altLang="ko-KR" sz="14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>
              <a:spcAft>
                <a:spcPts val="600"/>
              </a:spcAft>
            </a:pPr>
            <a:endParaRPr lang="en-US" altLang="ko-KR" sz="1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3. Updating : Diff </a:t>
            </a:r>
            <a:r>
              <a:rPr lang="ko-KR" altLang="en-US" sz="1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및 재 </a:t>
            </a:r>
            <a:r>
              <a:rPr lang="ko-KR" altLang="en-US" sz="16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렌더링</a:t>
            </a:r>
            <a:r>
              <a:rPr lang="ko-KR" altLang="en-US" sz="1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 단계</a:t>
            </a:r>
          </a:p>
          <a:p>
            <a:pPr>
              <a:spcAft>
                <a:spcPts val="600"/>
              </a:spcAft>
            </a:pPr>
            <a:r>
              <a:rPr lang="ko-KR" altLang="en-US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컴포넌트에서 사용되는 </a:t>
            </a:r>
            <a:r>
              <a:rPr lang="ko-KR" altLang="en-US" sz="14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반응형</a:t>
            </a:r>
            <a:r>
              <a:rPr lang="ko-KR" altLang="en-US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속성들이 변경되거나 어떤 이유로 재 </a:t>
            </a:r>
            <a:r>
              <a:rPr lang="ko-KR" altLang="en-US" sz="14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렌더링이</a:t>
            </a:r>
            <a:r>
              <a:rPr lang="ko-KR" altLang="en-US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발생되면 실행된다</a:t>
            </a:r>
            <a:r>
              <a:rPr lang="en-US" altLang="ko-KR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디버깅이나 </a:t>
            </a:r>
            <a:r>
              <a:rPr lang="ko-KR" altLang="en-US" sz="14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프로파일링</a:t>
            </a:r>
            <a:r>
              <a:rPr lang="ko-KR" altLang="en-US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등을 위해 컴포넌트 재 </a:t>
            </a:r>
            <a:r>
              <a:rPr lang="ko-KR" altLang="en-US" sz="14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렌더링</a:t>
            </a:r>
            <a:r>
              <a:rPr lang="ko-KR" altLang="en-US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시점을 알고 </a:t>
            </a:r>
            <a:r>
              <a:rPr lang="ko-KR" altLang="en-US" sz="14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싶을때</a:t>
            </a:r>
            <a:r>
              <a:rPr lang="ko-KR" altLang="en-US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사용하면 된다</a:t>
            </a:r>
            <a:r>
              <a:rPr lang="en-US" altLang="ko-KR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조심스럽지만</a:t>
            </a:r>
            <a:r>
              <a:rPr lang="en-US" altLang="ko-KR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꽤 유용하게 활용될 수 있는 단계이다</a:t>
            </a:r>
            <a:r>
              <a:rPr lang="en-US" altLang="ko-KR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sz="14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서버렌더링에서는</a:t>
            </a:r>
            <a:r>
              <a:rPr lang="ko-KR" altLang="en-US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호출되지 않는다</a:t>
            </a:r>
            <a:r>
              <a:rPr lang="en-US" altLang="ko-KR" sz="14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>
              <a:spcAft>
                <a:spcPts val="600"/>
              </a:spcAft>
            </a:pPr>
            <a:endParaRPr lang="en-US" altLang="ko-KR" sz="1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4. Destruction : </a:t>
            </a:r>
            <a:r>
              <a:rPr lang="ko-KR" altLang="en-US" sz="1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해체 단계</a:t>
            </a:r>
          </a:p>
          <a:p>
            <a:pPr>
              <a:spcAft>
                <a:spcPts val="600"/>
              </a:spcAft>
            </a:pPr>
            <a:endParaRPr lang="ko-KR" altLang="en-US" sz="16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401106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B1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Vue</a:t>
            </a:r>
            <a:r>
              <a:rPr lang="en-US" altLang="ko-KR" sz="36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3600" b="1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인스턴스</a:t>
            </a:r>
            <a:r>
              <a:rPr lang="ko-KR" altLang="en-US" sz="36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3600" b="1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캡쳐</a:t>
            </a:r>
            <a:endParaRPr lang="ko-KR" altLang="en-US" sz="3600" b="1" dirty="0">
              <a:ln>
                <a:solidFill>
                  <a:schemeClr val="bg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839571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8562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-409575" y="-228600"/>
            <a:ext cx="13011150" cy="7315200"/>
            <a:chOff x="-409575" y="-228600"/>
            <a:chExt cx="13011150" cy="7315200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409575" y="-228600"/>
              <a:ext cx="13011150" cy="7315200"/>
            </a:xfrm>
            <a:prstGeom prst="rect">
              <a:avLst/>
            </a:prstGeom>
          </p:spPr>
        </p:pic>
        <p:sp>
          <p:nvSpPr>
            <p:cNvPr id="2" name="직사각형 1"/>
            <p:cNvSpPr/>
            <p:nvPr/>
          </p:nvSpPr>
          <p:spPr>
            <a:xfrm>
              <a:off x="4991100" y="1638300"/>
              <a:ext cx="317500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직사각형 4"/>
          <p:cNvSpPr/>
          <p:nvPr/>
        </p:nvSpPr>
        <p:spPr>
          <a:xfrm>
            <a:off x="3174212" y="636216"/>
            <a:ext cx="7798588" cy="750624"/>
          </a:xfrm>
          <a:prstGeom prst="rect">
            <a:avLst/>
          </a:prstGeom>
          <a:solidFill>
            <a:srgbClr val="00B1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모든 </a:t>
            </a:r>
            <a:r>
              <a:rPr lang="en-US" altLang="ko-KR" sz="1400" b="1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Vue</a:t>
            </a:r>
            <a:r>
              <a:rPr lang="en-US" altLang="ko-KR" sz="14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400" b="1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앱은</a:t>
            </a:r>
            <a:r>
              <a:rPr lang="ko-KR" altLang="en-US" sz="14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 </a:t>
            </a:r>
            <a:r>
              <a:rPr lang="en-US" altLang="ko-KR" sz="1400" b="1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Vue</a:t>
            </a:r>
            <a:r>
              <a:rPr lang="en-US" altLang="ko-KR" sz="14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 </a:t>
            </a:r>
            <a:r>
              <a:rPr lang="ko-KR" altLang="en-US" sz="14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함수로 새 </a:t>
            </a:r>
            <a:r>
              <a:rPr lang="en-US" altLang="ko-KR" sz="1400" b="1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Vue</a:t>
            </a:r>
            <a:r>
              <a:rPr lang="en-US" altLang="ko-KR" sz="14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400" b="1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인스턴스를</a:t>
            </a:r>
            <a:r>
              <a:rPr lang="ko-KR" altLang="en-US" sz="14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 만드는 것부터 시작합니다</a:t>
            </a:r>
            <a:r>
              <a:rPr lang="en-US" altLang="ko-KR" sz="14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990600" y="3289300"/>
            <a:ext cx="3022600" cy="1028700"/>
          </a:xfrm>
          <a:prstGeom prst="rect">
            <a:avLst/>
          </a:prstGeom>
          <a:noFill/>
          <a:ln w="317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34633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594100" y="2832100"/>
            <a:ext cx="6078908" cy="21544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altLang="ko-KR" sz="1200" dirty="0">
                <a:solidFill>
                  <a:srgbClr val="FF0000"/>
                </a:solidFill>
              </a:rPr>
              <a:t>Template:</a:t>
            </a:r>
            <a:r>
              <a:rPr lang="ko-KR" altLang="en-US" sz="1200" dirty="0">
                <a:solidFill>
                  <a:srgbClr val="FF0000"/>
                </a:solidFill>
              </a:rPr>
              <a:t>화면에 나타나는 한 개의 요소들</a:t>
            </a:r>
            <a:r>
              <a:rPr lang="en-US" altLang="ko-KR" sz="1200" dirty="0">
                <a:solidFill>
                  <a:srgbClr val="FF0000"/>
                </a:solidFill>
              </a:rPr>
              <a:t>. </a:t>
            </a:r>
            <a:r>
              <a:rPr lang="en-US" altLang="ko-KR" sz="1200" dirty="0" err="1">
                <a:solidFill>
                  <a:srgbClr val="FF0000"/>
                </a:solidFill>
              </a:rPr>
              <a:t>Div</a:t>
            </a:r>
            <a:r>
              <a:rPr lang="en-US" altLang="ko-KR" sz="1200" dirty="0">
                <a:solidFill>
                  <a:srgbClr val="FF0000"/>
                </a:solidFill>
              </a:rPr>
              <a:t>, p, button</a:t>
            </a:r>
            <a:r>
              <a:rPr lang="ko-KR" altLang="en-US" sz="1200" dirty="0">
                <a:solidFill>
                  <a:srgbClr val="FF0000"/>
                </a:solidFill>
              </a:rPr>
              <a:t>등의 태그 </a:t>
            </a:r>
            <a:r>
              <a:rPr lang="en-US" altLang="ko-KR" sz="1200" dirty="0">
                <a:solidFill>
                  <a:srgbClr val="FF0000"/>
                </a:solidFill>
              </a:rPr>
              <a:t>/ </a:t>
            </a:r>
            <a:r>
              <a:rPr lang="en-US" altLang="ko-KR" sz="1200" dirty="0" smtClean="0">
                <a:solidFill>
                  <a:srgbClr val="FF0000"/>
                </a:solidFill>
              </a:rPr>
              <a:t/>
            </a:r>
            <a:br>
              <a:rPr lang="en-US" altLang="ko-KR" sz="1200" dirty="0" smtClean="0">
                <a:solidFill>
                  <a:srgbClr val="FF0000"/>
                </a:solidFill>
              </a:rPr>
            </a:br>
            <a:r>
              <a:rPr lang="ko-KR" altLang="en-US" sz="1200" dirty="0" smtClean="0">
                <a:solidFill>
                  <a:srgbClr val="FF0000"/>
                </a:solidFill>
              </a:rPr>
              <a:t>태그 </a:t>
            </a:r>
            <a:r>
              <a:rPr lang="en-US" altLang="ko-KR" sz="1200" dirty="0">
                <a:solidFill>
                  <a:srgbClr val="FF0000"/>
                </a:solidFill>
              </a:rPr>
              <a:t>+ </a:t>
            </a:r>
            <a:r>
              <a:rPr lang="ko-KR" altLang="en-US" sz="1200" dirty="0" err="1">
                <a:solidFill>
                  <a:srgbClr val="FF0000"/>
                </a:solidFill>
              </a:rPr>
              <a:t>뒷단</a:t>
            </a:r>
            <a:r>
              <a:rPr lang="ko-KR" altLang="en-US" sz="1200" dirty="0">
                <a:solidFill>
                  <a:srgbClr val="FF0000"/>
                </a:solidFill>
              </a:rPr>
              <a:t> 모델의 데이터를 </a:t>
            </a:r>
            <a:r>
              <a:rPr lang="ko-KR" altLang="en-US" sz="1200" dirty="0" err="1">
                <a:solidFill>
                  <a:srgbClr val="FF0000"/>
                </a:solidFill>
              </a:rPr>
              <a:t>앞단으로</a:t>
            </a:r>
            <a:r>
              <a:rPr lang="ko-KR" altLang="en-US" sz="1200" dirty="0">
                <a:solidFill>
                  <a:srgbClr val="FF0000"/>
                </a:solidFill>
              </a:rPr>
              <a:t> 연결할 수 있는 값들을 여기에 </a:t>
            </a:r>
            <a:r>
              <a:rPr lang="ko-KR" altLang="en-US" sz="1200" dirty="0" smtClean="0">
                <a:solidFill>
                  <a:srgbClr val="FF0000"/>
                </a:solidFill>
              </a:rPr>
              <a:t>넣어줄 수 </a:t>
            </a:r>
            <a:r>
              <a:rPr lang="ko-KR" altLang="en-US" sz="1200" dirty="0">
                <a:solidFill>
                  <a:srgbClr val="FF0000"/>
                </a:solidFill>
              </a:rPr>
              <a:t>있다</a:t>
            </a:r>
            <a:endParaRPr lang="en-US" altLang="ko-KR" sz="1200" dirty="0">
              <a:solidFill>
                <a:srgbClr val="FF0000"/>
              </a:solidFill>
            </a:endParaRPr>
          </a:p>
          <a:p>
            <a:pPr>
              <a:spcAft>
                <a:spcPts val="1200"/>
              </a:spcAft>
            </a:pPr>
            <a:r>
              <a:rPr lang="en-US" altLang="ko-KR" sz="1200" dirty="0">
                <a:solidFill>
                  <a:srgbClr val="FF0000"/>
                </a:solidFill>
              </a:rPr>
              <a:t>El: </a:t>
            </a:r>
            <a:r>
              <a:rPr lang="ko-KR" altLang="en-US" sz="1200" dirty="0" err="1">
                <a:solidFill>
                  <a:srgbClr val="FF0000"/>
                </a:solidFill>
              </a:rPr>
              <a:t>엘리먼트의</a:t>
            </a:r>
            <a:r>
              <a:rPr lang="ko-KR" altLang="en-US" sz="1200" dirty="0">
                <a:solidFill>
                  <a:srgbClr val="FF0000"/>
                </a:solidFill>
              </a:rPr>
              <a:t> 약자</a:t>
            </a:r>
            <a:r>
              <a:rPr lang="en-US" altLang="ko-KR" sz="1200" dirty="0">
                <a:solidFill>
                  <a:srgbClr val="FF0000"/>
                </a:solidFill>
              </a:rPr>
              <a:t>/ el</a:t>
            </a:r>
            <a:r>
              <a:rPr lang="ko-KR" altLang="en-US" sz="1200" dirty="0">
                <a:solidFill>
                  <a:srgbClr val="FF0000"/>
                </a:solidFill>
              </a:rPr>
              <a:t>에 지정한 </a:t>
            </a:r>
            <a:r>
              <a:rPr lang="en-US" altLang="ko-KR" sz="1200" dirty="0">
                <a:solidFill>
                  <a:srgbClr val="FF0000"/>
                </a:solidFill>
              </a:rPr>
              <a:t>id</a:t>
            </a:r>
            <a:r>
              <a:rPr lang="ko-KR" altLang="en-US" sz="1200" dirty="0">
                <a:solidFill>
                  <a:srgbClr val="FF0000"/>
                </a:solidFill>
              </a:rPr>
              <a:t>나 </a:t>
            </a:r>
            <a:r>
              <a:rPr lang="en-US" altLang="ko-KR" sz="1200" dirty="0">
                <a:solidFill>
                  <a:srgbClr val="FF0000"/>
                </a:solidFill>
              </a:rPr>
              <a:t>class </a:t>
            </a:r>
            <a:r>
              <a:rPr lang="ko-KR" altLang="en-US" sz="1200" dirty="0">
                <a:solidFill>
                  <a:srgbClr val="FF0000"/>
                </a:solidFill>
              </a:rPr>
              <a:t>등</a:t>
            </a:r>
            <a:endParaRPr lang="en-US" altLang="ko-KR" sz="1200" dirty="0">
              <a:solidFill>
                <a:srgbClr val="FF0000"/>
              </a:solidFill>
            </a:endParaRPr>
          </a:p>
          <a:p>
            <a:pPr>
              <a:spcAft>
                <a:spcPts val="1200"/>
              </a:spcAft>
            </a:pPr>
            <a:r>
              <a:rPr lang="en-US" altLang="ko-KR" sz="1200" dirty="0">
                <a:solidFill>
                  <a:srgbClr val="FF0000"/>
                </a:solidFill>
              </a:rPr>
              <a:t>Methods: </a:t>
            </a:r>
            <a:r>
              <a:rPr lang="ko-KR" altLang="en-US" sz="1200" dirty="0">
                <a:solidFill>
                  <a:srgbClr val="FF0000"/>
                </a:solidFill>
              </a:rPr>
              <a:t>클릭 등 구현 </a:t>
            </a:r>
            <a:r>
              <a:rPr lang="ko-KR" altLang="en-US" sz="1200" dirty="0" err="1">
                <a:solidFill>
                  <a:srgbClr val="FF0000"/>
                </a:solidFill>
              </a:rPr>
              <a:t>메소드들을</a:t>
            </a:r>
            <a:r>
              <a:rPr lang="ko-KR" altLang="en-US" sz="1200" dirty="0">
                <a:solidFill>
                  <a:srgbClr val="FF0000"/>
                </a:solidFill>
              </a:rPr>
              <a:t> 선언할 수 있다</a:t>
            </a:r>
            <a:endParaRPr lang="en-US" altLang="ko-KR" sz="1200" dirty="0">
              <a:solidFill>
                <a:srgbClr val="FF0000"/>
              </a:solidFill>
            </a:endParaRPr>
          </a:p>
          <a:p>
            <a:pPr>
              <a:spcAft>
                <a:spcPts val="1200"/>
              </a:spcAft>
            </a:pPr>
            <a:r>
              <a:rPr lang="en-US" altLang="ko-KR" sz="1200" dirty="0">
                <a:solidFill>
                  <a:srgbClr val="FF0000"/>
                </a:solidFill>
              </a:rPr>
              <a:t>Created</a:t>
            </a:r>
            <a:r>
              <a:rPr lang="en-US" altLang="ko-KR" sz="1200" dirty="0">
                <a:solidFill>
                  <a:srgbClr val="FF0000"/>
                </a:solidFill>
                <a:sym typeface="Wingdings" panose="05000000000000000000" pitchFamily="2" charset="2"/>
              </a:rPr>
              <a:t>:(</a:t>
            </a:r>
            <a:r>
              <a:rPr lang="ko-KR" altLang="en-US" sz="1200" dirty="0">
                <a:solidFill>
                  <a:srgbClr val="FF0000"/>
                </a:solidFill>
                <a:sym typeface="Wingdings" panose="05000000000000000000" pitchFamily="2" charset="2"/>
              </a:rPr>
              <a:t>강의 후반부에 다시 자세히 설명예정</a:t>
            </a:r>
            <a:r>
              <a:rPr lang="en-US" altLang="ko-KR" sz="1200" dirty="0" smtClean="0">
                <a:solidFill>
                  <a:srgbClr val="FF0000"/>
                </a:solidFill>
                <a:sym typeface="Wingdings" panose="05000000000000000000" pitchFamily="2" charset="2"/>
              </a:rPr>
              <a:t>)</a:t>
            </a:r>
          </a:p>
          <a:p>
            <a:pPr>
              <a:spcAft>
                <a:spcPts val="1200"/>
              </a:spcAft>
            </a:pPr>
            <a:r>
              <a:rPr lang="en-US" altLang="ko-KR" sz="1200" dirty="0" smtClean="0">
                <a:solidFill>
                  <a:srgbClr val="FF0000"/>
                </a:solidFill>
              </a:rPr>
              <a:t>data</a:t>
            </a:r>
            <a:endParaRPr lang="ko-KR" altLang="en-US" sz="1200" dirty="0">
              <a:solidFill>
                <a:srgbClr val="FF0000"/>
              </a:solidFill>
            </a:endParaRPr>
          </a:p>
          <a:p>
            <a:pPr>
              <a:spcAft>
                <a:spcPts val="1200"/>
              </a:spcAft>
            </a:pPr>
            <a:endParaRPr lang="ko-KR" altLang="en-US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3126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B1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6.	</a:t>
            </a:r>
            <a:r>
              <a:rPr lang="ko-KR" altLang="en-US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팀원 구성 </a:t>
            </a:r>
          </a:p>
          <a:p>
            <a:r>
              <a:rPr lang="en-US" altLang="ko-KR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개발자 </a:t>
            </a:r>
            <a:r>
              <a:rPr lang="en-US" altLang="ko-KR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lang="ko-KR" altLang="en-US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팀 </a:t>
            </a:r>
            <a:r>
              <a:rPr lang="en-US" altLang="ko-KR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이치형 사원</a:t>
            </a:r>
            <a:r>
              <a:rPr lang="en-US" altLang="ko-KR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20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오국경</a:t>
            </a:r>
            <a:r>
              <a:rPr lang="ko-KR" altLang="en-US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 대리</a:t>
            </a:r>
          </a:p>
          <a:p>
            <a:r>
              <a:rPr lang="en-US" altLang="ko-KR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개발자 </a:t>
            </a:r>
            <a:r>
              <a:rPr lang="en-US" altLang="ko-KR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r>
              <a:rPr lang="ko-KR" altLang="en-US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팀 </a:t>
            </a:r>
            <a:r>
              <a:rPr lang="en-US" altLang="ko-KR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황정민 사원</a:t>
            </a:r>
            <a:r>
              <a:rPr lang="en-US" altLang="ko-KR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고유미 대리</a:t>
            </a:r>
          </a:p>
          <a:p>
            <a:r>
              <a:rPr lang="en-US" altLang="ko-KR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개발자 </a:t>
            </a:r>
            <a:r>
              <a:rPr lang="en-US" altLang="ko-KR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팀 </a:t>
            </a:r>
            <a:r>
              <a:rPr lang="en-US" altLang="ko-KR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이종영 사원</a:t>
            </a:r>
            <a:r>
              <a:rPr lang="en-US" altLang="ko-KR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노태진 대리</a:t>
            </a:r>
          </a:p>
          <a:p>
            <a:r>
              <a:rPr lang="en-US" altLang="ko-KR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7.	</a:t>
            </a:r>
            <a:r>
              <a:rPr lang="ko-KR" altLang="en-US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진행일정 </a:t>
            </a:r>
            <a:r>
              <a:rPr lang="en-US" altLang="ko-KR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(4</a:t>
            </a:r>
            <a:r>
              <a:rPr lang="ko-KR" altLang="en-US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月</a:t>
            </a:r>
            <a:r>
              <a:rPr lang="en-US" altLang="ko-KR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17</a:t>
            </a:r>
            <a:r>
              <a:rPr lang="ko-KR" altLang="en-US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日 </a:t>
            </a:r>
            <a:r>
              <a:rPr lang="en-US" altLang="ko-KR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~ </a:t>
            </a:r>
            <a:r>
              <a:rPr lang="ko-KR" altLang="en-US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매주 화요일 오후 </a:t>
            </a:r>
            <a:r>
              <a:rPr lang="en-US" altLang="ko-KR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13:30</a:t>
            </a:r>
            <a:r>
              <a:rPr lang="ko-KR" altLang="en-US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부터 </a:t>
            </a:r>
            <a:r>
              <a:rPr lang="en-US" altLang="ko-KR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r>
              <a:rPr lang="ko-KR" altLang="en-US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시간 </a:t>
            </a:r>
            <a:r>
              <a:rPr lang="en-US" altLang="ko-KR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/ </a:t>
            </a:r>
            <a:r>
              <a:rPr lang="ko-KR" altLang="en-US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일정 변경 필요 시 사전 공유 必</a:t>
            </a:r>
            <a:r>
              <a:rPr lang="en-US" altLang="ko-KR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  <a:p>
            <a:r>
              <a:rPr lang="en-US" altLang="ko-KR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- 1</a:t>
            </a:r>
            <a:r>
              <a:rPr lang="ko-KR" altLang="en-US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주차 </a:t>
            </a:r>
            <a:r>
              <a:rPr lang="en-US" altLang="ko-KR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20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인스턴스</a:t>
            </a:r>
            <a:r>
              <a:rPr lang="ko-KR" altLang="en-US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,  </a:t>
            </a:r>
            <a:r>
              <a:rPr lang="ko-KR" altLang="en-US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컴포넌트  </a:t>
            </a:r>
            <a:r>
              <a:rPr lang="en-US" altLang="ko-KR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/ </a:t>
            </a:r>
            <a:r>
              <a:rPr lang="ko-KR" altLang="en-US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개발</a:t>
            </a:r>
            <a:r>
              <a:rPr lang="en-US" altLang="ko-KR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r>
              <a:rPr lang="ko-KR" altLang="en-US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팀</a:t>
            </a:r>
          </a:p>
          <a:p>
            <a:r>
              <a:rPr lang="en-US" altLang="ko-KR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- 2</a:t>
            </a:r>
            <a:r>
              <a:rPr lang="ko-KR" altLang="en-US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주차 </a:t>
            </a:r>
            <a:r>
              <a:rPr lang="en-US" altLang="ko-KR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컴포넌트통신</a:t>
            </a:r>
            <a:r>
              <a:rPr lang="en-US" altLang="ko-KR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20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라우터</a:t>
            </a:r>
            <a:r>
              <a:rPr lang="ko-KR" altLang="en-US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  </a:t>
            </a:r>
            <a:r>
              <a:rPr lang="en-US" altLang="ko-KR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/ </a:t>
            </a:r>
            <a:r>
              <a:rPr lang="ko-KR" altLang="en-US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개발</a:t>
            </a:r>
            <a:r>
              <a:rPr lang="en-US" altLang="ko-KR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lang="ko-KR" altLang="en-US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팀</a:t>
            </a:r>
          </a:p>
          <a:p>
            <a:r>
              <a:rPr lang="en-US" altLang="ko-KR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- 3</a:t>
            </a:r>
            <a:r>
              <a:rPr lang="ko-KR" altLang="en-US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주차 </a:t>
            </a:r>
            <a:r>
              <a:rPr lang="en-US" altLang="ko-KR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리소스</a:t>
            </a:r>
            <a:r>
              <a:rPr lang="en-US" altLang="ko-KR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템플릿</a:t>
            </a:r>
            <a:r>
              <a:rPr lang="en-US" altLang="ko-KR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), </a:t>
            </a:r>
            <a:r>
              <a:rPr lang="ko-KR" altLang="en-US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데이터바인딩 </a:t>
            </a:r>
            <a:r>
              <a:rPr lang="en-US" altLang="ko-KR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/ </a:t>
            </a:r>
            <a:r>
              <a:rPr lang="ko-KR" altLang="en-US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개발</a:t>
            </a:r>
            <a:r>
              <a:rPr lang="en-US" altLang="ko-KR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팀</a:t>
            </a:r>
          </a:p>
          <a:p>
            <a:r>
              <a:rPr lang="en-US" altLang="ko-KR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- 4</a:t>
            </a:r>
            <a:r>
              <a:rPr lang="ko-KR" altLang="en-US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주차 </a:t>
            </a:r>
            <a:r>
              <a:rPr lang="en-US" altLang="ko-KR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20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싱글파일컴포넌트</a:t>
            </a:r>
            <a:r>
              <a:rPr lang="ko-KR" altLang="en-US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 체계</a:t>
            </a:r>
            <a:r>
              <a:rPr lang="en-US" altLang="ko-KR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프로젝트 구성방법 </a:t>
            </a:r>
            <a:r>
              <a:rPr lang="en-US" altLang="ko-KR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/ </a:t>
            </a:r>
            <a:r>
              <a:rPr lang="ko-KR" altLang="en-US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개발</a:t>
            </a:r>
            <a:r>
              <a:rPr lang="en-US" altLang="ko-KR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r>
              <a:rPr lang="ko-KR" altLang="en-US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팀</a:t>
            </a:r>
          </a:p>
          <a:p>
            <a:r>
              <a:rPr lang="en-US" altLang="ko-KR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8.	</a:t>
            </a:r>
            <a:r>
              <a:rPr lang="ko-KR" altLang="en-US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교재 선정 필요</a:t>
            </a:r>
          </a:p>
          <a:p>
            <a:r>
              <a:rPr lang="en-US" altLang="ko-KR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- DO IT VUEJS </a:t>
            </a:r>
            <a:r>
              <a:rPr lang="ko-KR" altLang="en-US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외 </a:t>
            </a:r>
            <a:r>
              <a:rPr lang="en-US" altLang="ko-KR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lang="ko-KR" altLang="en-US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권 </a:t>
            </a:r>
            <a:r>
              <a:rPr lang="en-US" altLang="ko-KR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총 </a:t>
            </a:r>
            <a:r>
              <a:rPr lang="en-US" altLang="ko-KR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r>
              <a:rPr lang="ko-KR" altLang="en-US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권</a:t>
            </a:r>
            <a:r>
              <a:rPr lang="en-US" altLang="ko-KR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  <a:p>
            <a:r>
              <a:rPr lang="en-US" altLang="ko-KR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- Spring boot </a:t>
            </a:r>
            <a:r>
              <a:rPr lang="ko-KR" altLang="en-US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관련</a:t>
            </a:r>
          </a:p>
          <a:p>
            <a:r>
              <a:rPr lang="en-US" altLang="ko-KR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en-US" altLang="ko-KR" sz="20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mybatis</a:t>
            </a:r>
            <a:r>
              <a:rPr lang="en-US" altLang="ko-KR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관련</a:t>
            </a:r>
          </a:p>
        </p:txBody>
      </p:sp>
    </p:spTree>
    <p:extLst>
      <p:ext uri="{BB962C8B-B14F-4D97-AF65-F5344CB8AC3E}">
        <p14:creationId xmlns:p14="http://schemas.microsoft.com/office/powerpoint/2010/main" val="38202694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3733800" y="2400300"/>
            <a:ext cx="1892300" cy="444500"/>
          </a:xfrm>
          <a:prstGeom prst="rect">
            <a:avLst/>
          </a:prstGeom>
          <a:noFill/>
          <a:ln w="317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651500" y="2484050"/>
            <a:ext cx="58528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ko-KR" altLang="en-US" sz="1200" dirty="0" err="1" smtClean="0">
                <a:solidFill>
                  <a:srgbClr val="FF0000"/>
                </a:solidFill>
              </a:rPr>
              <a:t>기타옵셥값들을</a:t>
            </a:r>
            <a:r>
              <a:rPr lang="ko-KR" altLang="en-US" sz="1200" dirty="0" smtClean="0">
                <a:solidFill>
                  <a:srgbClr val="FF0000"/>
                </a:solidFill>
              </a:rPr>
              <a:t> 추가로 포함하거나 혹은 미리 정의해놓고 편하게 쓸려고 사용한다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485900" y="4889500"/>
            <a:ext cx="5727700" cy="292100"/>
          </a:xfrm>
          <a:prstGeom prst="rect">
            <a:avLst/>
          </a:prstGeom>
          <a:noFill/>
          <a:ln w="317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6029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2136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9652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2511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5089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6238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B1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Vue</a:t>
            </a:r>
            <a:r>
              <a:rPr lang="en-US" altLang="ko-KR" sz="36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36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컴포넌트</a:t>
            </a:r>
            <a:endParaRPr lang="ko-KR" altLang="en-US" sz="3600" b="1" dirty="0">
              <a:ln>
                <a:solidFill>
                  <a:schemeClr val="bg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661468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0694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1079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2281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7644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09575" y="-10668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7140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4836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8889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0972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2492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5301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2653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1331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B1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Vue</a:t>
            </a:r>
            <a:r>
              <a:rPr lang="en-US" altLang="ko-KR" sz="36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3600" b="1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인스턴스</a:t>
            </a:r>
            <a:r>
              <a:rPr lang="ko-KR" altLang="en-US" sz="36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 요약리뷰</a:t>
            </a:r>
            <a:endParaRPr lang="ko-KR" altLang="en-US" sz="3600" b="1" dirty="0">
              <a:ln>
                <a:solidFill>
                  <a:schemeClr val="bg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62619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14275" t="35416" r="10176" b="23785"/>
          <a:stretch/>
        </p:blipFill>
        <p:spPr>
          <a:xfrm>
            <a:off x="1155699" y="2417783"/>
            <a:ext cx="9829801" cy="29845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3735827" y="2534840"/>
            <a:ext cx="331468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Vm</a:t>
            </a:r>
            <a:r>
              <a:rPr lang="ko-KR" altLang="en-US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은 </a:t>
            </a:r>
            <a:r>
              <a:rPr lang="en-US" altLang="ko-KR" sz="12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ViewModel</a:t>
            </a:r>
            <a:r>
              <a:rPr lang="ko-KR" altLang="en-US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을 뜻하는 관행적인 코딩 </a:t>
            </a:r>
            <a:r>
              <a:rPr lang="ko-KR" altLang="en-US" sz="1200" b="1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컨벤션</a:t>
            </a:r>
            <a:endParaRPr lang="en-US" altLang="ko-KR" sz="1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FF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144406" y="1227336"/>
            <a:ext cx="9676560" cy="8878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Vue</a:t>
            </a:r>
            <a:r>
              <a:rPr lang="en-US" altLang="ko-KR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2000" b="1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인스턴스</a:t>
            </a:r>
            <a:r>
              <a:rPr lang="ko-KR" altLang="en-US" sz="20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2000" b="1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생성자</a:t>
            </a:r>
            <a:endParaRPr lang="en-US" altLang="ko-KR" sz="2000" b="1" dirty="0" smtClean="0">
              <a:ln>
                <a:solidFill>
                  <a:schemeClr val="bg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Vue.js</a:t>
            </a:r>
            <a:r>
              <a:rPr lang="ko-KR" altLang="en-US" sz="16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를 이용하여 </a:t>
            </a:r>
            <a:r>
              <a:rPr lang="ko-KR" altLang="en-US" sz="1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 </a:t>
            </a:r>
            <a:r>
              <a:rPr lang="en-US" altLang="ko-KR" sz="16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UI</a:t>
            </a:r>
            <a:r>
              <a:rPr lang="ko-KR" altLang="en-US" sz="16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라이브러리를 개발하기 위해서는 </a:t>
            </a:r>
            <a:r>
              <a:rPr lang="en-US" altLang="ko-KR" sz="1600" b="1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Vue</a:t>
            </a:r>
            <a:r>
              <a:rPr lang="en-US" altLang="ko-KR" sz="1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 </a:t>
            </a:r>
            <a:r>
              <a:rPr lang="ko-KR" altLang="en-US" sz="1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함수로 새 </a:t>
            </a:r>
            <a:r>
              <a:rPr lang="en-US" altLang="ko-KR" sz="16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Vue</a:t>
            </a:r>
            <a:r>
              <a:rPr lang="en-US" altLang="ko-KR" sz="1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6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인스턴스를</a:t>
            </a:r>
            <a:r>
              <a:rPr lang="ko-KR" altLang="en-US" sz="1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만드는 것부터 시작합니다</a:t>
            </a:r>
            <a:r>
              <a:rPr lang="en-US" altLang="ko-KR" sz="16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en-US" altLang="ko-KR" sz="16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69727" y="3654048"/>
            <a:ext cx="88678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options</a:t>
            </a:r>
            <a:endParaRPr lang="ko-KR" altLang="en-US" sz="16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FF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06436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390</TotalTime>
  <Words>497</Words>
  <Application>Microsoft Office PowerPoint</Application>
  <PresentationFormat>와이드스크린</PresentationFormat>
  <Paragraphs>92</Paragraphs>
  <Slides>33</Slides>
  <Notes>15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38" baseType="lpstr">
      <vt:lpstr>맑은 고딕</vt:lpstr>
      <vt:lpstr>Wingdings</vt:lpstr>
      <vt:lpstr>나눔스퀘어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고유미(Ko yoo mi)</cp:lastModifiedBy>
  <cp:revision>30</cp:revision>
  <dcterms:created xsi:type="dcterms:W3CDTF">2018-04-15T07:24:35Z</dcterms:created>
  <dcterms:modified xsi:type="dcterms:W3CDTF">2018-05-10T06:22:47Z</dcterms:modified>
</cp:coreProperties>
</file>